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7" r:id="rId7"/>
    <p:sldId id="280" r:id="rId8"/>
    <p:sldId id="262" r:id="rId9"/>
    <p:sldId id="268" r:id="rId10"/>
    <p:sldId id="269" r:id="rId11"/>
    <p:sldId id="263" r:id="rId12"/>
    <p:sldId id="283" r:id="rId13"/>
    <p:sldId id="264" r:id="rId14"/>
    <p:sldId id="284" r:id="rId15"/>
    <p:sldId id="265" r:id="rId16"/>
    <p:sldId id="266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82" r:id="rId25"/>
    <p:sldId id="278" r:id="rId26"/>
    <p:sldId id="277" r:id="rId27"/>
    <p:sldId id="279" r:id="rId28"/>
    <p:sldId id="281" r:id="rId2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63B130B7-F4B2-4B11-AA46-27E115FD9149}">
          <p14:sldIdLst>
            <p14:sldId id="256"/>
            <p14:sldId id="258"/>
            <p14:sldId id="259"/>
            <p14:sldId id="260"/>
          </p14:sldIdLst>
        </p14:section>
        <p14:section name="Спектрометр" id="{86B77385-9C4E-4F27-B8A3-62ADEA0F7F96}">
          <p14:sldIdLst>
            <p14:sldId id="261"/>
            <p14:sldId id="267"/>
            <p14:sldId id="280"/>
          </p14:sldIdLst>
        </p14:section>
        <p14:section name="Солнечный датчик" id="{6D4E52BB-36E6-42AF-B216-6E26DF13E15D}">
          <p14:sldIdLst>
            <p14:sldId id="262"/>
            <p14:sldId id="268"/>
            <p14:sldId id="269"/>
          </p14:sldIdLst>
        </p14:section>
        <p14:section name="Прочие датчики" id="{64572731-931E-4D9B-A9E6-7AEF03CB0AFF}">
          <p14:sldIdLst>
            <p14:sldId id="263"/>
            <p14:sldId id="283"/>
          </p14:sldIdLst>
        </p14:section>
        <p14:section name="Структура" id="{E9DB751A-F9DA-4967-82A9-B803881B94D4}">
          <p14:sldIdLst>
            <p14:sldId id="264"/>
            <p14:sldId id="284"/>
          </p14:sldIdLst>
        </p14:section>
        <p14:section name="Электропитание" id="{2D614030-58EB-48F4-A033-AE88187DA40C}">
          <p14:sldIdLst>
            <p14:sldId id="265"/>
            <p14:sldId id="266"/>
          </p14:sldIdLst>
        </p14:section>
        <p14:section name="Радио" id="{0F5EF909-6F58-4A1C-9101-489C98DEB51D}">
          <p14:sldIdLst>
            <p14:sldId id="270"/>
            <p14:sldId id="271"/>
          </p14:sldIdLst>
        </p14:section>
        <p14:section name="Конструкция" id="{6BE0C9FF-4EC7-42D5-81D0-715C519A2DB7}">
          <p14:sldIdLst>
            <p14:sldId id="272"/>
            <p14:sldId id="273"/>
            <p14:sldId id="274"/>
            <p14:sldId id="275"/>
            <p14:sldId id="276"/>
            <p14:sldId id="282"/>
          </p14:sldIdLst>
        </p14:section>
        <p14:section name="Система в целом (с землей)" id="{0ABFC214-9029-450E-9225-248860C9FA91}">
          <p14:sldIdLst>
            <p14:sldId id="278"/>
            <p14:sldId id="277"/>
          </p14:sldIdLst>
        </p14:section>
        <p14:section name="Организационное" id="{E08CCF6F-2DE9-44C7-B3AE-82CC3899F194}">
          <p14:sldIdLst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ris" initials="b" lastIdx="1" clrIdx="0">
    <p:extLst>
      <p:ext uri="{19B8F6BF-5375-455C-9EA6-DF929625EA0E}">
        <p15:presenceInfo xmlns:p15="http://schemas.microsoft.com/office/powerpoint/2012/main" userId="boris" providerId="None"/>
      </p:ext>
    </p:extLst>
  </p:cmAuthor>
  <p:cmAuthor id="2" name="Василий" initials="ВП" lastIdx="2" clrIdx="1">
    <p:extLst>
      <p:ext uri="{19B8F6BF-5375-455C-9EA6-DF929625EA0E}">
        <p15:presenceInfo xmlns:p15="http://schemas.microsoft.com/office/powerpoint/2012/main" userId="Василий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11T16:37:04.282" idx="1">
    <p:pos x="10" y="10"/>
    <p:text>Нарисовать как следует</p:text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1181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318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372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3677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7876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291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8854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1801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996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966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129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602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203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66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725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5356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112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292011C-4ABD-4509-94B7-5E69C5F36F14}" type="datetimeFigureOut">
              <a:rPr lang="ru-RU" smtClean="0"/>
              <a:t>11.01.2019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F2B331E-916F-4B03-8BC1-F0E4DB08F4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9018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altLang="ru-RU" dirty="0"/>
              <a:t>Проект</a:t>
            </a:r>
            <a:br>
              <a:rPr lang="ru-RU" altLang="ru-RU" dirty="0"/>
            </a:br>
            <a:r>
              <a:rPr lang="en-US" altLang="ru-RU" dirty="0"/>
              <a:t>“</a:t>
            </a:r>
            <a:r>
              <a:rPr lang="ru-RU" altLang="ru-RU" dirty="0"/>
              <a:t>Воздушно-инженерная школа</a:t>
            </a:r>
            <a:br>
              <a:rPr lang="ru-RU" altLang="ru-RU" dirty="0"/>
            </a:br>
            <a:r>
              <a:rPr lang="ru-RU" altLang="ru-RU" dirty="0"/>
              <a:t>(</a:t>
            </a:r>
            <a:r>
              <a:rPr lang="en-US" altLang="ru-RU" dirty="0" err="1"/>
              <a:t>CanSat</a:t>
            </a:r>
            <a:r>
              <a:rPr lang="en-US" altLang="ru-RU" dirty="0"/>
              <a:t> </a:t>
            </a:r>
            <a:r>
              <a:rPr lang="ru-RU" altLang="ru-RU" dirty="0"/>
              <a:t>в России)</a:t>
            </a:r>
            <a:r>
              <a:rPr lang="en-US" altLang="ru-RU" dirty="0" smtClean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729314"/>
          </a:xfrm>
        </p:spPr>
        <p:txBody>
          <a:bodyPr>
            <a:normAutofit/>
          </a:bodyPr>
          <a:lstStyle/>
          <a:p>
            <a:r>
              <a:rPr lang="ru-RU" dirty="0" smtClean="0"/>
              <a:t>Команда «</a:t>
            </a:r>
            <a:r>
              <a:rPr lang="ru-RU" dirty="0" err="1" smtClean="0"/>
              <a:t>Спутникостроительный</a:t>
            </a:r>
            <a:r>
              <a:rPr lang="ru-RU" dirty="0" smtClean="0"/>
              <a:t> завод им. композитора Юрия Шостаковича»</a:t>
            </a:r>
            <a:endParaRPr lang="ru-RU" dirty="0"/>
          </a:p>
          <a:p>
            <a:r>
              <a:rPr lang="ru-RU" dirty="0" smtClean="0"/>
              <a:t>Стратосферная система ШМЕЛЬ</a:t>
            </a:r>
          </a:p>
          <a:p>
            <a:endParaRPr lang="ru-RU" dirty="0" smtClean="0"/>
          </a:p>
          <a:p>
            <a:r>
              <a:rPr lang="ru-RU" dirty="0" smtClean="0"/>
              <a:t>Королёв 2019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649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Солнечный датчик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Результаты моделирования (они ведь есть?)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387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Прочие датчики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Достаточно перечислить их сказать зачем они </a:t>
            </a:r>
            <a:r>
              <a:rPr lang="ru-RU" dirty="0" smtClean="0"/>
              <a:t>нужны</a:t>
            </a:r>
            <a:endParaRPr lang="en-US" dirty="0"/>
          </a:p>
          <a:p>
            <a:r>
              <a:rPr lang="en-US" dirty="0" smtClean="0"/>
              <a:t>(TTL </a:t>
            </a:r>
            <a:r>
              <a:rPr lang="ru-RU" dirty="0" smtClean="0"/>
              <a:t>камеры это тоже сюда)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261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Построение траектории по ИНС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Показываем </a:t>
            </a:r>
            <a:r>
              <a:rPr lang="ru-RU" dirty="0" err="1" smtClean="0"/>
              <a:t>матан</a:t>
            </a:r>
            <a:r>
              <a:rPr lang="ru-RU" dirty="0" smtClean="0"/>
              <a:t>, который планируем использоваться для построения траектории по инерциальной навигационной системе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701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Структурная схема аппарата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192193" y="2523282"/>
            <a:ext cx="9327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mtClean="0"/>
              <a:t>Сделать </a:t>
            </a:r>
            <a:r>
              <a:rPr lang="ru-RU" dirty="0" smtClean="0"/>
              <a:t>слайд со всеми </a:t>
            </a:r>
            <a:r>
              <a:rPr lang="en-US" dirty="0" smtClean="0"/>
              <a:t>U</a:t>
            </a:r>
            <a:r>
              <a:rPr lang="ru-RU" dirty="0" smtClean="0"/>
              <a:t> и только с ними. Рассказать словами кто есть кто и зачем нужен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Допилить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942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Структурная схема аппарата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122" y="1048459"/>
            <a:ext cx="7870784" cy="557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3539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Схема электропитания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688" y="1014598"/>
            <a:ext cx="7791203" cy="58434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005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Расчет энергобаланса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58775" y="2919145"/>
            <a:ext cx="79562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РАСЧИТАТЬ</a:t>
            </a:r>
          </a:p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(табличкой)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16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Радиосистема </a:t>
            </a:r>
            <a:r>
              <a:rPr lang="en-US" dirty="0" smtClean="0"/>
              <a:t>(433 </a:t>
            </a:r>
            <a:r>
              <a:rPr lang="en-US" dirty="0" err="1" smtClean="0"/>
              <a:t>mHz</a:t>
            </a:r>
            <a:r>
              <a:rPr lang="en-US" dirty="0" smtClean="0"/>
              <a:t>)</a:t>
            </a:r>
            <a:endParaRPr lang="ru-RU" dirty="0"/>
          </a:p>
        </p:txBody>
      </p:sp>
      <p:pic>
        <p:nvPicPr>
          <p:cNvPr id="1026" name="Picture 2" descr="https://www.picclickimg.com/d/l400/pict/192600985413_/SX1268-Lora-E22-400M22S-433MHz-22dBm-6500m-SPI-SM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02" y="1326294"/>
            <a:ext cx="3305537" cy="3305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689904" y="5937813"/>
            <a:ext cx="180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Semtech</a:t>
            </a:r>
            <a:r>
              <a:rPr lang="en-US" dirty="0" smtClean="0"/>
              <a:t> SX1268</a:t>
            </a:r>
            <a:endParaRPr lang="ru-RU" dirty="0"/>
          </a:p>
        </p:txBody>
      </p:sp>
      <p:sp>
        <p:nvSpPr>
          <p:cNvPr id="17" name="Объект 2"/>
          <p:cNvSpPr>
            <a:spLocks noGrp="1"/>
          </p:cNvSpPr>
          <p:nvPr>
            <p:ph idx="1"/>
          </p:nvPr>
        </p:nvSpPr>
        <p:spPr>
          <a:xfrm>
            <a:off x="4812324" y="1233696"/>
            <a:ext cx="6692911" cy="49008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LoRa</a:t>
            </a:r>
            <a:r>
              <a:rPr lang="ru-RU" b="1" dirty="0"/>
              <a:t> модуляция</a:t>
            </a:r>
            <a:endParaRPr lang="en-US" b="1" dirty="0"/>
          </a:p>
          <a:p>
            <a:r>
              <a:rPr lang="ru-RU" dirty="0"/>
              <a:t>Скорость передачи</a:t>
            </a:r>
            <a:r>
              <a:rPr lang="en-US" dirty="0"/>
              <a:t>:  </a:t>
            </a:r>
            <a:r>
              <a:rPr lang="ru-RU" dirty="0"/>
              <a:t>до  62.5  кбит</a:t>
            </a:r>
            <a:r>
              <a:rPr lang="en-US" dirty="0"/>
              <a:t>/</a:t>
            </a:r>
            <a:r>
              <a:rPr lang="ru-RU" dirty="0" smtClean="0"/>
              <a:t>с</a:t>
            </a:r>
            <a:endParaRPr lang="ru-RU" dirty="0"/>
          </a:p>
          <a:p>
            <a:r>
              <a:rPr lang="ru-RU" dirty="0"/>
              <a:t>Возможность </a:t>
            </a:r>
            <a:r>
              <a:rPr lang="ru-RU" dirty="0" smtClean="0"/>
              <a:t>использования</a:t>
            </a:r>
            <a:r>
              <a:rPr lang="en-US" dirty="0" smtClean="0"/>
              <a:t> </a:t>
            </a:r>
            <a:r>
              <a:rPr lang="ru-RU" dirty="0" smtClean="0"/>
              <a:t>избыточного </a:t>
            </a:r>
            <a:r>
              <a:rPr lang="ru-RU" dirty="0"/>
              <a:t>кодирования для </a:t>
            </a:r>
            <a:r>
              <a:rPr lang="ru-RU" dirty="0" smtClean="0"/>
              <a:t>высокой</a:t>
            </a:r>
            <a:r>
              <a:rPr lang="en-US" dirty="0" smtClean="0"/>
              <a:t> </a:t>
            </a:r>
            <a:r>
              <a:rPr lang="ru-RU" dirty="0" smtClean="0"/>
              <a:t>помехоустойчивости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ru-RU" b="1" dirty="0"/>
              <a:t>2</a:t>
            </a:r>
            <a:r>
              <a:rPr lang="en-US" b="1" dirty="0"/>
              <a:t>FSK</a:t>
            </a:r>
            <a:r>
              <a:rPr lang="ru-RU" b="1" dirty="0"/>
              <a:t> модуляция</a:t>
            </a:r>
          </a:p>
          <a:p>
            <a:r>
              <a:rPr lang="ru-RU" dirty="0"/>
              <a:t>Скорость передачи</a:t>
            </a:r>
            <a:r>
              <a:rPr lang="en-US" dirty="0"/>
              <a:t>:  </a:t>
            </a:r>
            <a:r>
              <a:rPr lang="ru-RU" dirty="0"/>
              <a:t>до 300  кбит</a:t>
            </a:r>
            <a:r>
              <a:rPr lang="en-US" dirty="0"/>
              <a:t>/</a:t>
            </a:r>
            <a:r>
              <a:rPr lang="ru-RU" dirty="0" smtClean="0"/>
              <a:t>с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b="1" dirty="0" smtClean="0"/>
              <a:t>Используется усилитель на 6Вт</a:t>
            </a:r>
            <a:endParaRPr lang="ru-RU" b="1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8050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Радиосистема </a:t>
            </a:r>
            <a:r>
              <a:rPr lang="en-US" dirty="0" smtClean="0"/>
              <a:t>(iridium)</a:t>
            </a:r>
            <a:endParaRPr lang="ru-RU" dirty="0"/>
          </a:p>
        </p:txBody>
      </p:sp>
      <p:pic>
        <p:nvPicPr>
          <p:cNvPr id="2050" name="Picture 2" descr="ÐÐ°ÑÑÐ¸Ð½ÐºÐ¸ Ð¿Ð¾ Ð·Ð°Ð¿ÑÐ¾ÑÑ iridium mode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38" y="1758964"/>
            <a:ext cx="4884517" cy="477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5752618" y="1758964"/>
            <a:ext cx="6439382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/>
              <a:t>Модем </a:t>
            </a:r>
            <a:r>
              <a:rPr lang="en-US" dirty="0"/>
              <a:t>i</a:t>
            </a:r>
            <a:r>
              <a:rPr lang="en-US" dirty="0" smtClean="0"/>
              <a:t>ridium 9602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 smtClean="0"/>
              <a:t>Скорость передачи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</a:p>
          <a:p>
            <a:pPr marL="0" indent="0">
              <a:buNone/>
            </a:pPr>
            <a:r>
              <a:rPr lang="ru-RU" dirty="0" smtClean="0"/>
              <a:t>340 байт раз в </a:t>
            </a:r>
            <a:r>
              <a:rPr lang="en-US" dirty="0" smtClean="0"/>
              <a:t>~</a:t>
            </a:r>
            <a:r>
              <a:rPr lang="ru-RU" dirty="0" smtClean="0"/>
              <a:t>10 секунд</a:t>
            </a:r>
            <a:endParaRPr lang="en-US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Скорость приёма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ru-RU" dirty="0" smtClean="0"/>
              <a:t>270 байт в раз в </a:t>
            </a:r>
            <a:r>
              <a:rPr lang="en-US" dirty="0" smtClean="0"/>
              <a:t>~</a:t>
            </a:r>
            <a:r>
              <a:rPr lang="ru-RU" dirty="0" smtClean="0"/>
              <a:t>10 секунд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Предназначен для отправки критической статусной информации и для приёма управляющих команд.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4951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Компоновка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033256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Картиночки с распределением элементов по платам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242" y="1793687"/>
            <a:ext cx="6328751" cy="475645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869" y="2280214"/>
            <a:ext cx="4433931" cy="33323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113364" flipH="1">
            <a:off x="2258775" y="347314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3908573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3080"/>
            <a:ext cx="10515600" cy="51455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6770" y="879676"/>
            <a:ext cx="11482086" cy="549797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2400" b="1" u="sng" dirty="0" smtClean="0"/>
              <a:t>Обязательные задачи</a:t>
            </a:r>
            <a:r>
              <a:rPr lang="en-US" sz="2400" b="1" u="sng" dirty="0" smtClean="0"/>
              <a:t>: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измерение распределения температуры и давления во время подъема и спуска;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измерение трёх компонент ускорения во время полёта;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фотография Земли в период времени от 0 до 10 секунд после начала падения</a:t>
            </a:r>
            <a:r>
              <a:rPr lang="en-US" sz="2400" dirty="0" smtClean="0"/>
              <a:t> </a:t>
            </a:r>
            <a:r>
              <a:rPr lang="ru-RU" sz="2400" dirty="0" smtClean="0"/>
              <a:t>аппарата;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фиксация точки разрушения шара-зонда (координаты, высота, время);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err="1" smtClean="0"/>
              <a:t>фотофиксация</a:t>
            </a:r>
            <a:r>
              <a:rPr lang="ru-RU" sz="2400" dirty="0" smtClean="0"/>
              <a:t> неба в момент приземления;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анализ телеметрии аппарата на приемном пункте во время полета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400" dirty="0" smtClean="0"/>
              <a:t>построение траектории полета аппарата по показаниям акселерометра (после приземления). В обязательном порядке должны производиться сравнения с двумя типами датчиков -барометрическими и ГЛОНАСС/GPS.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6448077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Компоновка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Картиночки с модельками плат и не плат, как они выглядят внутри аппарата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15577629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Картиночки с моделью корпуса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2324646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Прочностной расчет</a:t>
            </a:r>
            <a:r>
              <a:rPr lang="en-US" dirty="0" smtClean="0"/>
              <a:t>(?)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</a:p>
        </p:txBody>
      </p:sp>
    </p:spTree>
    <p:extLst>
      <p:ext uri="{BB962C8B-B14F-4D97-AF65-F5344CB8AC3E}">
        <p14:creationId xmlns:p14="http://schemas.microsoft.com/office/powerpoint/2010/main" val="383886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Температурный расчет</a:t>
            </a:r>
            <a:r>
              <a:rPr lang="en-US" dirty="0" smtClean="0"/>
              <a:t>(?)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6891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612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Корпус</a:t>
            </a:r>
            <a:endParaRPr lang="ru-RU" dirty="0"/>
          </a:p>
        </p:txBody>
      </p:sp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95806" y="1415221"/>
            <a:ext cx="11157994" cy="4779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Расчет массы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6702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17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Наземная инфраструктура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752354" y="1180617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Аппарат</a:t>
            </a: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7859210" y="1053296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Спутник </a:t>
            </a:r>
            <a:r>
              <a:rPr lang="ru-RU" dirty="0" err="1" smtClean="0"/>
              <a:t>иридиума</a:t>
            </a:r>
            <a:endParaRPr lang="ru-RU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752354" y="5173883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Приёмная станция</a:t>
            </a:r>
            <a:endParaRPr lang="ru-RU" dirty="0"/>
          </a:p>
        </p:txBody>
      </p:sp>
      <p:sp>
        <p:nvSpPr>
          <p:cNvPr id="7" name="Молния 6"/>
          <p:cNvSpPr/>
          <p:nvPr/>
        </p:nvSpPr>
        <p:spPr>
          <a:xfrm>
            <a:off x="1423686" y="2540643"/>
            <a:ext cx="486137" cy="2384384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Молния 7"/>
          <p:cNvSpPr/>
          <p:nvPr/>
        </p:nvSpPr>
        <p:spPr>
          <a:xfrm rot="5400000">
            <a:off x="5243333" y="416689"/>
            <a:ext cx="486137" cy="2384384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7986531" y="4369442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 smtClean="0"/>
              <a:t>Гейтвей</a:t>
            </a:r>
            <a:r>
              <a:rPr lang="ru-RU" dirty="0" smtClean="0"/>
              <a:t> </a:t>
            </a:r>
            <a:r>
              <a:rPr lang="ru-RU" dirty="0" err="1" smtClean="0"/>
              <a:t>иридиума</a:t>
            </a:r>
            <a:endParaRPr lang="ru-RU" dirty="0"/>
          </a:p>
        </p:txBody>
      </p:sp>
      <p:sp>
        <p:nvSpPr>
          <p:cNvPr id="10" name="Молния 9"/>
          <p:cNvSpPr/>
          <p:nvPr/>
        </p:nvSpPr>
        <p:spPr>
          <a:xfrm rot="10800000">
            <a:off x="8819907" y="2164466"/>
            <a:ext cx="486137" cy="2384384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4525703" y="3177250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Сервер ретранслятор</a:t>
            </a:r>
            <a:endParaRPr lang="ru-RU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525703" y="5173883"/>
            <a:ext cx="2152891" cy="1111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err="1" smtClean="0"/>
              <a:t>Ноут</a:t>
            </a:r>
            <a:r>
              <a:rPr lang="ru-RU" dirty="0" smtClean="0"/>
              <a:t> оператора</a:t>
            </a:r>
            <a:endParaRPr lang="ru-RU" dirty="0"/>
          </a:p>
        </p:txBody>
      </p:sp>
      <p:cxnSp>
        <p:nvCxnSpPr>
          <p:cNvPr id="14" name="Соединительная линия уступом 13"/>
          <p:cNvCxnSpPr>
            <a:stCxn id="6" idx="3"/>
            <a:endCxn id="12" idx="1"/>
          </p:cNvCxnSpPr>
          <p:nvPr/>
        </p:nvCxnSpPr>
        <p:spPr>
          <a:xfrm>
            <a:off x="2905245" y="5729468"/>
            <a:ext cx="1620458" cy="1270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оединительная линия уступом 15"/>
          <p:cNvCxnSpPr>
            <a:stCxn id="11" idx="2"/>
            <a:endCxn id="12" idx="0"/>
          </p:cNvCxnSpPr>
          <p:nvPr/>
        </p:nvCxnSpPr>
        <p:spPr>
          <a:xfrm rot="5400000">
            <a:off x="5159418" y="4731151"/>
            <a:ext cx="885463" cy="1270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оединительная линия уступом 19"/>
          <p:cNvCxnSpPr>
            <a:stCxn id="9" idx="1"/>
            <a:endCxn id="11" idx="3"/>
          </p:cNvCxnSpPr>
          <p:nvPr/>
        </p:nvCxnSpPr>
        <p:spPr>
          <a:xfrm rot="10800000">
            <a:off x="6678595" y="3732835"/>
            <a:ext cx="1307937" cy="119219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2113364" flipH="1">
            <a:off x="1401177" y="3390771"/>
            <a:ext cx="89257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Красиво нарисовать</a:t>
            </a:r>
          </a:p>
        </p:txBody>
      </p:sp>
    </p:spTree>
    <p:extLst>
      <p:ext uri="{BB962C8B-B14F-4D97-AF65-F5344CB8AC3E}">
        <p14:creationId xmlns:p14="http://schemas.microsoft.com/office/powerpoint/2010/main" val="37935417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171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Протоколы взаимодействия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098" y="1166697"/>
            <a:ext cx="7606532" cy="53787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13364" flipH="1">
            <a:off x="2117875" y="3351225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Сделать красиво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8754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Бюджет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Бюджет на аппарат табличкой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ПОСЧИТАТЬ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8152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 работ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Диаграммой </a:t>
            </a:r>
            <a:r>
              <a:rPr lang="ru-RU" dirty="0" err="1" smtClean="0"/>
              <a:t>ганта</a:t>
            </a:r>
            <a:r>
              <a:rPr lang="ru-RU" dirty="0" smtClean="0"/>
              <a:t>?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281925" y="367035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810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3080"/>
            <a:ext cx="10515600" cy="51455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47241" y="879675"/>
            <a:ext cx="11551533" cy="58452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ru-RU" sz="2000" b="1" u="sng" dirty="0" smtClean="0"/>
              <a:t>Дополнительные задачи</a:t>
            </a:r>
            <a:r>
              <a:rPr lang="en-US" sz="2000" b="1" u="sng" dirty="0" smtClean="0"/>
              <a:t>:</a:t>
            </a:r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получение спектра видимого солнечного излучения на разных высотах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оценка поглощения атмосферой солнечного излучения видимого спектра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создание герметичного корпуса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поддержание микроклимата внутри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определение температуры, давления и относительной влажности внутри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</a:t>
            </a:r>
            <a:r>
              <a:rPr lang="ru-RU" sz="2000" dirty="0"/>
              <a:t>о</a:t>
            </a:r>
            <a:r>
              <a:rPr lang="ru-RU" sz="2000" dirty="0" smtClean="0"/>
              <a:t>пределение температуры и давления окружающей среды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измерение ускорений и угловых скоростей на протяжении всего полёта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определение координат аппарата по GPS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передача данных по радиоканалу на частоте 433 МГц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передача координат аппарата с использованием спутникового модема IRIDIUM (для облегчения поисково-спасательных работ)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использование </a:t>
            </a:r>
            <a:r>
              <a:rPr lang="ru-RU" sz="2000" dirty="0" err="1" smtClean="0"/>
              <a:t>пеленгируемого</a:t>
            </a:r>
            <a:r>
              <a:rPr lang="ru-RU" sz="2000" dirty="0" smtClean="0"/>
              <a:t> маяка для поиска аппарата</a:t>
            </a:r>
            <a:r>
              <a:rPr lang="en-US" sz="2000" dirty="0" smtClean="0"/>
              <a:t>;</a:t>
            </a:r>
            <a:endParaRPr lang="ru-RU" sz="2000" dirty="0" smtClean="0"/>
          </a:p>
          <a:p>
            <a:pPr marL="0" indent="457200">
              <a:lnSpc>
                <a:spcPct val="100000"/>
              </a:lnSpc>
              <a:spcBef>
                <a:spcPts val="600"/>
              </a:spcBef>
            </a:pPr>
            <a:r>
              <a:rPr lang="ru-RU" sz="2000" dirty="0" smtClean="0"/>
              <a:t> создание и отработка системы определения направления на источник освещения (Солнце)</a:t>
            </a:r>
            <a:r>
              <a:rPr lang="en-US" sz="2000" dirty="0" smtClean="0"/>
              <a:t>;</a:t>
            </a:r>
            <a:endParaRPr lang="ru-RU" sz="2000" dirty="0" smtClean="0"/>
          </a:p>
        </p:txBody>
      </p:sp>
    </p:spTree>
    <p:extLst>
      <p:ext uri="{BB962C8B-B14F-4D97-AF65-F5344CB8AC3E}">
        <p14:creationId xmlns:p14="http://schemas.microsoft.com/office/powerpoint/2010/main" val="963374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Полезная нагрузка аппарата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</a:p>
          <a:p>
            <a:r>
              <a:rPr lang="ru-RU" dirty="0" smtClean="0"/>
              <a:t>Солнечный датчик</a:t>
            </a:r>
          </a:p>
          <a:p>
            <a:r>
              <a:rPr lang="ru-RU" dirty="0" smtClean="0"/>
              <a:t>Набор инерциальны</a:t>
            </a:r>
            <a:r>
              <a:rPr lang="ru-RU" dirty="0"/>
              <a:t>х</a:t>
            </a:r>
            <a:r>
              <a:rPr lang="ru-RU" dirty="0" smtClean="0"/>
              <a:t> и атмосферных датчиков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6534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Оптическая схема спектрометра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3091544" y="3448584"/>
            <a:ext cx="60089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042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Моделька спектрометра (можно на пару слайдов в разных ракурсах</a:t>
            </a:r>
            <a:r>
              <a:rPr lang="en-US" dirty="0" smtClean="0"/>
              <a:t>/</a:t>
            </a:r>
            <a:r>
              <a:rPr lang="ru-RU" dirty="0" smtClean="0"/>
              <a:t>видах</a:t>
            </a:r>
            <a:r>
              <a:rPr lang="en-US" dirty="0" smtClean="0"/>
              <a:t>/</a:t>
            </a:r>
            <a:r>
              <a:rPr lang="ru-RU" dirty="0" smtClean="0"/>
              <a:t>разрезах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1894444" y="3212436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u="sng" dirty="0" smtClean="0">
                <a:solidFill>
                  <a:srgbClr val="FF0000"/>
                </a:solidFill>
              </a:rPr>
              <a:t>ОТСКРИНШОТИТЬ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561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Спектрометр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Программа полёта (</a:t>
            </a:r>
            <a:r>
              <a:rPr lang="ru-RU" dirty="0" err="1" smtClean="0"/>
              <a:t>схемка</a:t>
            </a:r>
            <a:r>
              <a:rPr lang="ru-RU" dirty="0" smtClean="0"/>
              <a:t> с показывающая, как спектрометр будет включаться на разных высотах)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1894444" y="3212436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u="sng" dirty="0" smtClean="0">
                <a:solidFill>
                  <a:srgbClr val="FF0000"/>
                </a:solidFill>
              </a:rPr>
              <a:t>ОТСКРИНШОТИТЬ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35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Солнечный датчик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Красивая схема расположения датчиков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2403730" y="3744872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НАРИСОВАТЬ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36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Солнечный датчик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 smtClean="0"/>
              <a:t>Матан</a:t>
            </a:r>
            <a:r>
              <a:rPr lang="ru-RU" dirty="0" smtClean="0"/>
              <a:t>, который придуман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13364" flipH="1">
            <a:off x="1894444" y="3212436"/>
            <a:ext cx="7956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u="sng" dirty="0" smtClean="0">
                <a:solidFill>
                  <a:srgbClr val="FF0000"/>
                </a:solidFill>
              </a:rPr>
              <a:t>ОФОРМИТЬ</a:t>
            </a:r>
            <a:endParaRPr lang="ru-RU" sz="72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735681"/>
      </p:ext>
    </p:extLst>
  </p:cSld>
  <p:clrMapOvr>
    <a:masterClrMapping/>
  </p:clrMapOvr>
</p:sld>
</file>

<file path=ppt/theme/theme1.xml><?xml version="1.0" encoding="utf-8"?>
<a:theme xmlns:a="http://schemas.openxmlformats.org/drawingml/2006/main" name="Глубина">
  <a:themeElements>
    <a:clrScheme name="Глубина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Глубина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убина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TM04033923[[fn=Глубина]]</Template>
  <TotalTime>289</TotalTime>
  <Words>523</Words>
  <Application>Microsoft Office PowerPoint</Application>
  <PresentationFormat>Широкоэкранный</PresentationFormat>
  <Paragraphs>120</Paragraphs>
  <Slides>28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1" baseType="lpstr">
      <vt:lpstr>Arial</vt:lpstr>
      <vt:lpstr>Corbel</vt:lpstr>
      <vt:lpstr>Глубина</vt:lpstr>
      <vt:lpstr>   Проект “Воздушно-инженерная школа (CanSat в России)”</vt:lpstr>
      <vt:lpstr>Цель проекта</vt:lpstr>
      <vt:lpstr>Цель проекта</vt:lpstr>
      <vt:lpstr>Полезная нагрузка аппарата</vt:lpstr>
      <vt:lpstr>Спектрометр</vt:lpstr>
      <vt:lpstr>Спектрометр</vt:lpstr>
      <vt:lpstr>Спектрометр</vt:lpstr>
      <vt:lpstr>Солнечный датчик </vt:lpstr>
      <vt:lpstr>Солнечный датчик </vt:lpstr>
      <vt:lpstr>Солнечный датчик </vt:lpstr>
      <vt:lpstr>Прочие датчики</vt:lpstr>
      <vt:lpstr>Построение траектории по ИНС</vt:lpstr>
      <vt:lpstr>Структурная схема аппарата</vt:lpstr>
      <vt:lpstr>Структурная схема аппарата</vt:lpstr>
      <vt:lpstr>Схема электропитания</vt:lpstr>
      <vt:lpstr>Расчет энергобаланса</vt:lpstr>
      <vt:lpstr>Радиосистема (433 mHz)</vt:lpstr>
      <vt:lpstr>Радиосистема (iridium)</vt:lpstr>
      <vt:lpstr>Компоновка</vt:lpstr>
      <vt:lpstr>Компоновка</vt:lpstr>
      <vt:lpstr>Корпус</vt:lpstr>
      <vt:lpstr>Корпус</vt:lpstr>
      <vt:lpstr>Корпус</vt:lpstr>
      <vt:lpstr>Корпус</vt:lpstr>
      <vt:lpstr>Наземная инфраструктура</vt:lpstr>
      <vt:lpstr>Протоколы взаимодействия</vt:lpstr>
      <vt:lpstr>Бюджет</vt:lpstr>
      <vt:lpstr>План работ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Проект “Воздушно-инженерная школа (CanSat в России)”</dc:title>
  <dc:creator>boris</dc:creator>
  <cp:lastModifiedBy>Василий</cp:lastModifiedBy>
  <cp:revision>53</cp:revision>
  <dcterms:created xsi:type="dcterms:W3CDTF">2019-01-11T10:24:34Z</dcterms:created>
  <dcterms:modified xsi:type="dcterms:W3CDTF">2019-01-11T18:20:39Z</dcterms:modified>
</cp:coreProperties>
</file>

<file path=docProps/thumbnail.jpeg>
</file>